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3" r:id="rId10"/>
    <p:sldId id="264" r:id="rId11"/>
    <p:sldId id="265" r:id="rId12"/>
    <p:sldId id="266" r:id="rId13"/>
    <p:sldId id="269" r:id="rId14"/>
    <p:sldId id="317" r:id="rId15"/>
    <p:sldId id="307" r:id="rId16"/>
    <p:sldId id="308" r:id="rId17"/>
    <p:sldId id="309" r:id="rId18"/>
    <p:sldId id="310" r:id="rId19"/>
    <p:sldId id="311" r:id="rId20"/>
    <p:sldId id="299" r:id="rId21"/>
    <p:sldId id="277" r:id="rId22"/>
    <p:sldId id="279" r:id="rId23"/>
    <p:sldId id="281" r:id="rId24"/>
    <p:sldId id="283"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74"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64" d="100"/>
          <a:sy n="64" d="100"/>
        </p:scale>
        <p:origin x="-876" y="-102"/>
      </p:cViewPr>
      <p:guideLst>
        <p:guide orient="horz" pos="2174"/>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
        <p:cNvGrpSpPr/>
        <p:nvPr/>
      </p:nvGrpSpPr>
      <p:grpSpPr>
        <a:xfrm>
          <a:off x="0" y="0"/>
          <a:ext cx="0" cy="0"/>
          <a:chOff x="0" y="0"/>
          <a:chExt cx="0" cy="0"/>
        </a:xfrm>
      </p:grpSpPr>
      <p:sp>
        <p:nvSpPr>
          <p:cNvPr id="183" name="Google Shape;18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9" name="Google Shape;1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p>
        </p:txBody>
      </p:sp>
      <p:sp>
        <p:nvSpPr>
          <p:cNvPr id="166" name="Google Shape;16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5" name="Google Shape;1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5"/>
        <p:cNvGrpSpPr/>
        <p:nvPr/>
      </p:nvGrpSpPr>
      <p:grpSpPr>
        <a:xfrm>
          <a:off x="0" y="0"/>
          <a:ext cx="0" cy="0"/>
          <a:chOff x="0" y="0"/>
          <a:chExt cx="0" cy="0"/>
        </a:xfrm>
      </p:grpSpPr>
      <p:sp>
        <p:nvSpPr>
          <p:cNvPr id="16" name="Google Shape;1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9"/>
        <p:cNvGrpSpPr/>
        <p:nvPr/>
      </p:nvGrpSpPr>
      <p:grpSpPr>
        <a:xfrm>
          <a:off x="0" y="0"/>
          <a:ext cx="0" cy="0"/>
          <a:chOff x="0" y="0"/>
          <a:chExt cx="0" cy="0"/>
        </a:xfrm>
      </p:grpSpPr>
      <p:sp>
        <p:nvSpPr>
          <p:cNvPr id="20" name="Google Shape;20;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5"/>
        <p:cNvGrpSpPr/>
        <p:nvPr/>
      </p:nvGrpSpPr>
      <p:grpSpPr>
        <a:xfrm>
          <a:off x="0" y="0"/>
          <a:ext cx="0" cy="0"/>
          <a:chOff x="0" y="0"/>
          <a:chExt cx="0" cy="0"/>
        </a:xfrm>
      </p:grpSpPr>
      <p:sp>
        <p:nvSpPr>
          <p:cNvPr id="26" name="Google Shape;2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8" name="Google Shape;2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a:spLocks noGrp="1"/>
          </p:cNvSpPr>
          <p:nvPr>
            <p:ph type="pic" idx="2"/>
          </p:nvPr>
        </p:nvSpPr>
        <p:spPr>
          <a:xfrm>
            <a:off x="5183188" y="987425"/>
            <a:ext cx="6172200" cy="4873625"/>
          </a:xfrm>
          <a:prstGeom prst="rect">
            <a:avLst/>
          </a:prstGeom>
          <a:noFill/>
          <a:ln>
            <a:noFill/>
          </a:ln>
        </p:spPr>
      </p:sp>
      <p:sp>
        <p:nvSpPr>
          <p:cNvPr id="68" name="Google Shape;68;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18715" y="1696728"/>
            <a:ext cx="57432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       </a:t>
            </a:r>
            <a:endParaRPr lang="en-US" sz="24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9" name="Google Shape;89;p1"/>
          <p:cNvSpPr/>
          <p:nvPr/>
        </p:nvSpPr>
        <p:spPr>
          <a:xfrm>
            <a:off x="0" y="1268361"/>
            <a:ext cx="1219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DEPARTMENT OF ELECTRICAL AND ELECTRONICS ENGINEERING</a:t>
            </a:r>
            <a:endParaRPr sz="20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1"/>
          <p:cNvSpPr/>
          <p:nvPr/>
        </p:nvSpPr>
        <p:spPr>
          <a:xfrm>
            <a:off x="1" y="2870435"/>
            <a:ext cx="12191999"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chemeClr val="accent5"/>
                </a:solidFill>
                <a:latin typeface="Algerian" panose="04020705040A02060702"/>
                <a:ea typeface="Algerian" panose="04020705040A02060702"/>
                <a:cs typeface="Algerian" panose="04020705040A02060702"/>
                <a:sym typeface="Algerian" panose="04020705040A02060702"/>
              </a:rPr>
              <a:t>               </a:t>
            </a:r>
            <a:r>
              <a:rPr lang="en-US" sz="3000" dirty="0" smtClean="0">
                <a:solidFill>
                  <a:schemeClr val="accent5"/>
                </a:solidFill>
                <a:latin typeface="Algerian" panose="04020705040A02060702"/>
                <a:ea typeface="Algerian" panose="04020705040A02060702"/>
                <a:cs typeface="Algerian" panose="04020705040A02060702"/>
                <a:sym typeface="Algerian" panose="04020705040A02060702"/>
              </a:rPr>
              <a:t>Temperature based </a:t>
            </a:r>
            <a:r>
              <a:rPr lang="en-US" sz="3000" dirty="0">
                <a:solidFill>
                  <a:schemeClr val="accent5"/>
                </a:solidFill>
                <a:latin typeface="Algerian" panose="04020705040A02060702"/>
                <a:ea typeface="Algerian" panose="04020705040A02060702"/>
                <a:cs typeface="Algerian" panose="04020705040A02060702"/>
                <a:sym typeface="Algerian" panose="04020705040A02060702"/>
              </a:rPr>
              <a:t>fan speed control and </a:t>
            </a:r>
            <a:r>
              <a:rPr lang="en-US" sz="3000" dirty="0" smtClean="0">
                <a:solidFill>
                  <a:schemeClr val="accent5"/>
                </a:solidFill>
                <a:latin typeface="Algerian" panose="04020705040A02060702"/>
                <a:ea typeface="Algerian" panose="04020705040A02060702"/>
                <a:cs typeface="Algerian" panose="04020705040A02060702"/>
                <a:sym typeface="Algerian" panose="04020705040A02060702"/>
              </a:rPr>
              <a:t>							monitoring</a:t>
            </a:r>
            <a:endParaRPr sz="3000" b="1">
              <a:solidFill>
                <a:schemeClr val="accent5"/>
              </a:solidFill>
              <a:latin typeface="Algerian" panose="04020705040A02060702"/>
              <a:ea typeface="Algerian" panose="04020705040A02060702"/>
              <a:cs typeface="Algerian" panose="04020705040A02060702"/>
              <a:sym typeface="Algerian" panose="04020705040A02060702"/>
            </a:endParaRPr>
          </a:p>
        </p:txBody>
      </p:sp>
      <p:sp>
        <p:nvSpPr>
          <p:cNvPr id="91" name="Google Shape;91;p1"/>
          <p:cNvSpPr/>
          <p:nvPr/>
        </p:nvSpPr>
        <p:spPr>
          <a:xfrm>
            <a:off x="437208" y="5292778"/>
            <a:ext cx="3576319"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GUIDED BY:</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Dr.S.Banumathi,  M.E., Ph.D,</a:t>
            </a:r>
            <a:endParaRPr lang="en-US" sz="1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	Professor /EEE</a:t>
            </a:r>
            <a:endParaRPr sz="18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2" name="Google Shape;92;p1"/>
          <p:cNvSpPr/>
          <p:nvPr/>
        </p:nvSpPr>
        <p:spPr>
          <a:xfrm>
            <a:off x="6771525" y="3833929"/>
            <a:ext cx="5007000" cy="20599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PRESENTED BY:</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b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DHARSAN S	     (927623BEE023)</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DINESHKUMAR M   (927623BEE025)</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DINESH S                   (927623BEE026)</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ELAMURUGAN M    (927623BEE028)</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HARIVASANTH A     (927623BEE032)</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93" name="Google Shape;93;p1"/>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94" name="Google Shape;94;p1"/>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95" name="Google Shape;95;p1"/>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96" name="Google Shape;96;p1"/>
          <p:cNvSpPr txBox="1"/>
          <p:nvPr/>
        </p:nvSpPr>
        <p:spPr>
          <a:xfrm>
            <a:off x="0" y="1731985"/>
            <a:ext cx="1219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latin typeface="Times New Roman" panose="02020603050405020304"/>
                <a:ea typeface="Times New Roman" panose="02020603050405020304"/>
                <a:cs typeface="Times New Roman" panose="02020603050405020304"/>
                <a:sym typeface="Times New Roman" panose="02020603050405020304"/>
              </a:rPr>
              <a:t>EEB1204 - ELECTRON DEVICES AND CIRCUITS</a:t>
            </a:r>
            <a:endParaRPr lang="en-US" sz="2000" b="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7" name="Google Shape;97;p1"/>
          <p:cNvSpPr txBox="1"/>
          <p:nvPr/>
        </p:nvSpPr>
        <p:spPr>
          <a:xfrm>
            <a:off x="143714" y="3886098"/>
            <a:ext cx="329069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7030A0"/>
                </a:solidFill>
                <a:latin typeface="Times New Roman" panose="02020603050405020304"/>
                <a:ea typeface="Times New Roman" panose="02020603050405020304"/>
                <a:cs typeface="Times New Roman" panose="02020603050405020304"/>
                <a:sym typeface="Times New Roman" panose="02020603050405020304"/>
              </a:rPr>
              <a:t>YEAR/ SEMESTER – II/III</a:t>
            </a:r>
            <a:endParaRPr lang="en-US" sz="1600" b="1">
              <a:solidFill>
                <a:srgbClr val="7030A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50000"/>
              </a:lnSpc>
              <a:spcBef>
                <a:spcPts val="0"/>
              </a:spcBef>
              <a:spcAft>
                <a:spcPts val="0"/>
              </a:spcAft>
              <a:buNone/>
            </a:pPr>
            <a:r>
              <a:rPr lang="en-US" sz="1600" b="1">
                <a:solidFill>
                  <a:srgbClr val="7030A0"/>
                </a:solidFill>
                <a:latin typeface="Times New Roman" panose="02020603050405020304"/>
                <a:ea typeface="Times New Roman" panose="02020603050405020304"/>
                <a:cs typeface="Times New Roman" panose="02020603050405020304"/>
                <a:sym typeface="Times New Roman" panose="02020603050405020304"/>
              </a:rPr>
              <a:t>BATCH NUMBER : </a:t>
            </a:r>
            <a:endParaRPr lang="en-US" sz="1600" b="1">
              <a:solidFill>
                <a:srgbClr val="7030A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50000"/>
              </a:lnSpc>
              <a:spcBef>
                <a:spcPts val="0"/>
              </a:spcBef>
              <a:spcAft>
                <a:spcPts val="0"/>
              </a:spcAft>
              <a:buNone/>
            </a:pPr>
            <a:r>
              <a:rPr lang="en-US" sz="1600" b="1">
                <a:solidFill>
                  <a:srgbClr val="7030A0"/>
                </a:solidFill>
                <a:latin typeface="Times New Roman" panose="02020603050405020304"/>
                <a:ea typeface="Times New Roman" panose="02020603050405020304"/>
                <a:cs typeface="Times New Roman" panose="02020603050405020304"/>
                <a:sym typeface="Times New Roman" panose="02020603050405020304"/>
              </a:rPr>
              <a:t>DATE :28-08-2024</a:t>
            </a:r>
            <a:endParaRPr sz="1600" b="1">
              <a:solidFill>
                <a:srgbClr val="7030A0"/>
              </a:solidFill>
              <a:latin typeface="Calibri" panose="020F0502020204030204"/>
              <a:ea typeface="Calibri" panose="020F0502020204030204"/>
              <a:cs typeface="Calibri" panose="020F0502020204030204"/>
              <a:sym typeface="Calibri" panose="020F0502020204030204"/>
            </a:endParaRPr>
          </a:p>
        </p:txBody>
      </p:sp>
      <p:sp>
        <p:nvSpPr>
          <p:cNvPr id="98" name="Google Shape;98;p1"/>
          <p:cNvSpPr txBox="1"/>
          <p:nvPr/>
        </p:nvSpPr>
        <p:spPr>
          <a:xfrm>
            <a:off x="0" y="2243531"/>
            <a:ext cx="12192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FINAL   </a:t>
            </a:r>
            <a:r>
              <a:rPr lang="en-US" sz="1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REVIEW</a:t>
            </a:r>
            <a:endParaRPr sz="1800" b="1">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1"/>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COMPONENTS DESCRIPTION</a:t>
            </a:r>
            <a:endParaRPr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87" name="Google Shape;187;p11"/>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88" name="Google Shape;188;p11"/>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89" name="Google Shape;189;p11"/>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190" name="Google Shape;190;p11"/>
          <p:cNvSpPr txBox="1"/>
          <p:nvPr/>
        </p:nvSpPr>
        <p:spPr>
          <a:xfrm>
            <a:off x="205740" y="2067560"/>
            <a:ext cx="11757660" cy="44018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Servo Motor:</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The </a:t>
            </a: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SG90</a:t>
            </a: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 is a small-sized servo motor with a 180-degree range of motion, typically controlled by pulse-width modulation (PWM). It’s widely used for applications that require precise control over movement within a limited range, making it ideal for controlling small mechanisms</a:t>
            </a:r>
            <a:endPar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16x2 LCD Display</a:t>
            </a: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 A standard display module to show temperature readings and fan speed information to the user in real-time.</a:t>
            </a: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HARDWARE PHOTO</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pic>
        <p:nvPicPr>
          <p:cNvPr id="2" name="Picture 1"/>
          <p:cNvPicPr>
            <a:picLocks noChangeAspect="1"/>
          </p:cNvPicPr>
          <p:nvPr/>
        </p:nvPicPr>
        <p:blipFill>
          <a:blip r:embed="rId4"/>
          <a:stretch>
            <a:fillRect/>
          </a:stretch>
        </p:blipFill>
        <p:spPr>
          <a:xfrm>
            <a:off x="236220" y="2120265"/>
            <a:ext cx="11726545" cy="4495165"/>
          </a:xfrm>
          <a:prstGeom prst="rect">
            <a:avLst/>
          </a:prstGeom>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WORKING</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pic>
        <p:nvPicPr>
          <p:cNvPr id="2" name="WhatsApp Video 2024-12-05 at 10.54.22 AM">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206375" y="2119630"/>
            <a:ext cx="11783695" cy="4304030"/>
          </a:xfrm>
          <a:prstGeom prst="rect">
            <a:avLst/>
          </a:prstGeom>
        </p:spPr>
      </p:pic>
    </p:spTree>
  </p:cSld>
  <p:clrMapOvr>
    <a:masterClrMapping/>
  </p:clrMapOvr>
  <p:transition spd="slow">
    <p:fade/>
  </p:transition>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rPr>
              <a:t>#include &lt;LiquidCrystal.h&gt;</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rPr>
              <a:t>LiquidCrystal lcd(7,6,5,4,3,2);</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rPr>
              <a:t>int tempPin = A1;</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rPr>
              <a:t>int fan = 11;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rPr>
              <a:t>int led = 8;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rPr>
              <a:t>int temp;</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rPr>
              <a:t>int tempMin = 30;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rPr>
              <a:t>int tempMax = 60;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rPr>
              <a:t>int fanSpeed;</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rPr>
              <a:t>int fanLCD;</a:t>
            </a:r>
            <a:endParaRPr lang="en-US" altLang="en-US" sz="2200">
              <a:latin typeface="Times New Roman" panose="02020603050405020304" charset="0"/>
              <a:cs typeface="Times New Roman" panose="02020603050405020304" charset="0"/>
            </a:endParaRPr>
          </a:p>
          <a:p>
            <a:endParaRPr lang="en-US" alt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sym typeface="+mn-ea"/>
              </a:rPr>
              <a:t>void setup()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pinMode(fan, OUTPUT);</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pinMode(led, OUTPUT);</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pinMode(tempPin, INPUT);</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lcd.begin(16,2);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Serial.begin(9600);</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a:t>
            </a:r>
            <a:endParaRPr lang="en-US" altLang="en-US" sz="2200">
              <a:latin typeface="Times New Roman" panose="02020603050405020304" charset="0"/>
              <a:cs typeface="Times New Roman" panose="02020603050405020304" charset="0"/>
            </a:endParaRPr>
          </a:p>
          <a:p>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void loop()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temp = readTemp(); </a:t>
            </a:r>
            <a:endParaRPr lang="en-US" altLang="en-US" sz="2200">
              <a:latin typeface="Times New Roman" panose="02020603050405020304" charset="0"/>
              <a:cs typeface="Times New Roman" panose="02020603050405020304" charset="0"/>
            </a:endParaRPr>
          </a:p>
          <a:p>
            <a:endParaRPr lang="en-US" sz="22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sym typeface="+mn-ea"/>
              </a:rPr>
              <a:t> if(temp &lt; tempMin)</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fanSpeed = 0;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analogWrite(fan, fanSpeed);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fanLCD=0;</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digitalWrite(fan, LOW);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if((temp &gt;= tempMin) &amp;&amp; (temp &lt;= tempMax))</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fanSpeed = temp; </a:t>
            </a:r>
            <a:endParaRPr lang="en-US" sz="22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sym typeface="+mn-ea"/>
              </a:rPr>
              <a:t> fanSpeed=1.5*fanSpeed;</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fanLCD = map(temp, tempMin, tempMax, 0, 100);</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analogWrite(fan, fanSpeed);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if(temp &gt; tempMax)</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digitalWrite(led, HIGH);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else</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digitalWrite(led, LOW);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lcd.print("TEMP: ");</a:t>
            </a:r>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sym typeface="+mn-ea"/>
              </a:rPr>
              <a:t>   lcd.print("TEMP: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lcd.print(temp);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lcd.print("C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lcd.setCursor(0,1);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lcd.print("FANS: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lcd.print(fanLCD);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delay(200);</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lcd.clear();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int readTemp()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temp = analogRead(tempPin);</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return temp * 0.48828125;</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a:t>
            </a:r>
            <a:endParaRPr lang="en-US" sz="22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CONCLUSION</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400">
                <a:latin typeface="Times New Roman" panose="02020603050405020304" charset="0"/>
                <a:cs typeface="Times New Roman" panose="02020603050405020304" charset="0"/>
              </a:rPr>
              <a:t>The Temperature-Based Fan Speed Control and Monitoring System successfully demonstrates a cost-effective, energy-efficient, and automated method of controlling fan speed based on temperature changes. By integrating an Arduino microcontroller, an LM35 temperature sensor, and a 16x2 LCD, the system provides precise control and real-time monitoring, ensuring optimal performance in both domestic and industrial applications. This project highlights the advantages of using a microcontroller-based approach for automation, including accuracy, adaptability, and user convenience. The inclusion of an SG90 servo motor further adds to the system's flexibility, enabling dynamic airflow direction adjustments. This project effectively reduces manual intervention, conserves energy, and improves thermal comfort.</a:t>
            </a:r>
            <a:endParaRPr lang="en-US" alt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FUTURE ENHANCEMENT</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400" b="1">
                <a:latin typeface="Times New Roman" panose="02020603050405020304" charset="0"/>
                <a:cs typeface="Times New Roman" panose="02020603050405020304" charset="0"/>
              </a:rPr>
              <a:t>1. Integration with IoT Platforms:</a:t>
            </a:r>
            <a:endParaRPr lang="en-US" altLang="en-US" sz="2400" b="1">
              <a:latin typeface="Times New Roman" panose="02020603050405020304" charset="0"/>
              <a:cs typeface="Times New Roman" panose="02020603050405020304" charset="0"/>
            </a:endParaRPr>
          </a:p>
          <a:p>
            <a:r>
              <a:rPr lang="en-US" altLang="en-US" sz="2400">
                <a:latin typeface="Times New Roman" panose="02020603050405020304" charset="0"/>
                <a:cs typeface="Times New Roman" panose="02020603050405020304" charset="0"/>
              </a:rPr>
              <a:t>Add Wi-Fi or Bluetooth modules (e.g., ESP8266 or HC-05) to allow remote monitoring and control of the fan system through mobile apps or web interfaces.</a:t>
            </a:r>
            <a:endParaRPr lang="en-US" altLang="en-US" sz="2400">
              <a:latin typeface="Times New Roman" panose="02020603050405020304" charset="0"/>
              <a:cs typeface="Times New Roman" panose="02020603050405020304" charset="0"/>
            </a:endParaRPr>
          </a:p>
          <a:p>
            <a:r>
              <a:rPr lang="en-US" altLang="en-US" sz="2400">
                <a:latin typeface="Times New Roman" panose="02020603050405020304" charset="0"/>
                <a:cs typeface="Times New Roman" panose="02020603050405020304" charset="0"/>
              </a:rPr>
              <a:t>Enable data logging and analytics for better understanding of temperature trends and system performance.</a:t>
            </a:r>
            <a:endParaRPr lang="en-US" altLang="en-US" sz="2400">
              <a:latin typeface="Times New Roman" panose="02020603050405020304" charset="0"/>
              <a:cs typeface="Times New Roman" panose="02020603050405020304" charset="0"/>
            </a:endParaRPr>
          </a:p>
          <a:p>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2. Adaptive Cooling System:</a:t>
            </a:r>
            <a:endParaRPr lang="en-US" altLang="en-US" sz="2400" b="1">
              <a:latin typeface="Times New Roman" panose="02020603050405020304" charset="0"/>
              <a:cs typeface="Times New Roman" panose="02020603050405020304" charset="0"/>
            </a:endParaRPr>
          </a:p>
          <a:p>
            <a:r>
              <a:rPr lang="en-US" altLang="en-US" sz="2400">
                <a:latin typeface="Times New Roman" panose="02020603050405020304" charset="0"/>
                <a:cs typeface="Times New Roman" panose="02020603050405020304" charset="0"/>
              </a:rPr>
              <a:t>Incorporate machine learning algorithms to predict temperature changes and preemptively adjust fan speed for enhanced efficiency.</a:t>
            </a:r>
            <a:endParaRPr lang="en-US" altLang="en-US" sz="2400">
              <a:latin typeface="Times New Roman" panose="02020603050405020304" charset="0"/>
              <a:cs typeface="Times New Roman" panose="02020603050405020304" charset="0"/>
            </a:endParaRPr>
          </a:p>
          <a:p>
            <a:r>
              <a:rPr lang="en-US" altLang="en-US" sz="2400">
                <a:latin typeface="Times New Roman" panose="02020603050405020304" charset="0"/>
                <a:cs typeface="Times New Roman" panose="02020603050405020304" charset="0"/>
              </a:rPr>
              <a:t>Implement multiple fan controls for larger spaces, dynamically adjusting speeds based on specific zone temperatures.</a:t>
            </a:r>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p:nvPr/>
        </p:nvSpPr>
        <p:spPr>
          <a:xfrm>
            <a:off x="236220" y="1938020"/>
            <a:ext cx="11726545" cy="37179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Times New Roman" panose="02020603050405020304"/>
                <a:ea typeface="Times New Roman" panose="02020603050405020304"/>
                <a:cs typeface="Times New Roman" panose="02020603050405020304"/>
                <a:sym typeface="Times New Roman" panose="02020603050405020304"/>
              </a:rPr>
              <a:t>This project presents the design and implementation of a temperature-based fan speed control and monitoring system using an Arduino microcontroller, a 16x2 LCD display, an LM35 temperature sensor, and a voltage regulator. The primary objective is to automatically control the fan speed based on temperature readings from the LM35 sensor. As the temperature changes, the system adjusts the fan's speed proportionally, providing an efficient and energy-saving approach to temperature control. The system also displays real-time temperature and fan speed status on the LCD, making it ideal for applications in industrial and domestic environments where controlled cooling is necessary</a:t>
            </a:r>
            <a:endParaRPr sz="2400">
              <a:latin typeface="Times New Roman" panose="02020603050405020304"/>
              <a:ea typeface="Times New Roman" panose="02020603050405020304"/>
              <a:cs typeface="Times New Roman" panose="02020603050405020304"/>
              <a:sym typeface="Times New Roman" panose="02020603050405020304"/>
            </a:endParaRPr>
          </a:p>
        </p:txBody>
      </p:sp>
      <p:sp>
        <p:nvSpPr>
          <p:cNvPr id="104" name="Google Shape;104;p2"/>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ABSTRACT</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5" name="Google Shape;105;p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06" name="Google Shape;106;p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07" name="Google Shape;107;p2"/>
          <p:cNvPicPr preferRelativeResize="0"/>
          <p:nvPr/>
        </p:nvPicPr>
        <p:blipFill rotWithShape="1">
          <a:blip r:embed="rId3"/>
          <a:srcRect/>
          <a:stretch>
            <a:fillRect/>
          </a:stretch>
        </p:blipFill>
        <p:spPr>
          <a:xfrm>
            <a:off x="5928852" y="269154"/>
            <a:ext cx="979948" cy="736822"/>
          </a:xfrm>
          <a:prstGeom prst="rect">
            <a:avLst/>
          </a:prstGeom>
          <a:noFill/>
          <a:ln>
            <a:noFill/>
          </a:ln>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FUTURE ENHANCEMENT</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400" b="1">
                <a:latin typeface="Times New Roman" panose="02020603050405020304" charset="0"/>
                <a:cs typeface="Times New Roman" panose="02020603050405020304" charset="0"/>
              </a:rPr>
              <a:t>3. Addition of Humidity Control:</a:t>
            </a:r>
            <a:endParaRPr lang="en-US" altLang="en-US" sz="2400" b="1">
              <a:latin typeface="Times New Roman" panose="02020603050405020304" charset="0"/>
              <a:cs typeface="Times New Roman" panose="02020603050405020304" charset="0"/>
            </a:endParaRPr>
          </a:p>
          <a:p>
            <a:r>
              <a:rPr lang="en-US" altLang="en-US" sz="2400">
                <a:latin typeface="Times New Roman" panose="02020603050405020304" charset="0"/>
                <a:cs typeface="Times New Roman" panose="02020603050405020304" charset="0"/>
              </a:rPr>
              <a:t>Integrate humidity sensors to manage both temperature and humidity for a more comprehensive climate control solution.</a:t>
            </a:r>
            <a:endParaRPr lang="en-US" altLang="en-US" sz="2400">
              <a:latin typeface="Times New Roman" panose="02020603050405020304" charset="0"/>
              <a:cs typeface="Times New Roman" panose="02020603050405020304" charset="0"/>
            </a:endParaRPr>
          </a:p>
          <a:p>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4. Energy Harvesting:</a:t>
            </a:r>
            <a:endParaRPr lang="en-US" altLang="en-US" sz="2400" b="1">
              <a:latin typeface="Times New Roman" panose="02020603050405020304" charset="0"/>
              <a:cs typeface="Times New Roman" panose="02020603050405020304" charset="0"/>
            </a:endParaRPr>
          </a:p>
          <a:p>
            <a:r>
              <a:rPr lang="en-US" altLang="en-US" sz="2400">
                <a:latin typeface="Times New Roman" panose="02020603050405020304" charset="0"/>
                <a:cs typeface="Times New Roman" panose="02020603050405020304" charset="0"/>
              </a:rPr>
              <a:t>Use solar panels or other renewable energy sources to power the system, making it more sustainable and reducing energy costs.</a:t>
            </a:r>
            <a:endParaRPr lang="en-US" altLang="en-US" sz="2400">
              <a:latin typeface="Times New Roman" panose="02020603050405020304" charset="0"/>
              <a:cs typeface="Times New Roman" panose="02020603050405020304" charset="0"/>
            </a:endParaRPr>
          </a:p>
          <a:p>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5. Enhanced Display and User Interface:</a:t>
            </a:r>
            <a:endParaRPr lang="en-US" altLang="en-US" sz="2400" b="1">
              <a:latin typeface="Times New Roman" panose="02020603050405020304" charset="0"/>
              <a:cs typeface="Times New Roman" panose="02020603050405020304" charset="0"/>
            </a:endParaRPr>
          </a:p>
          <a:p>
            <a:r>
              <a:rPr lang="en-US" altLang="en-US" sz="2400">
                <a:latin typeface="Times New Roman" panose="02020603050405020304" charset="0"/>
                <a:cs typeface="Times New Roman" panose="02020603050405020304" charset="0"/>
              </a:rPr>
              <a:t>Upgrade the 16x2 LCD to a touchscreen or color display for an improved user interface and additional functionality like setting temperature thresholds.</a:t>
            </a:r>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 Vishnu </a:t>
            </a:r>
            <a:r>
              <a:rPr lang="en-US" altLang="en-US" sz="2400" dirty="0" err="1" smtClean="0">
                <a:latin typeface="Times New Roman" panose="02020603050405020304" charset="0"/>
                <a:cs typeface="Times New Roman" panose="02020603050405020304" charset="0"/>
              </a:rPr>
              <a:t>Priya</a:t>
            </a:r>
            <a:r>
              <a:rPr lang="en-US" altLang="en-US" sz="2400" dirty="0" smtClean="0">
                <a:latin typeface="Times New Roman" panose="02020603050405020304" charset="0"/>
                <a:cs typeface="Times New Roman" panose="02020603050405020304" charset="0"/>
              </a:rPr>
              <a:t>, R., &amp; </a:t>
            </a:r>
            <a:r>
              <a:rPr lang="en-US" altLang="en-US" sz="2400" dirty="0" err="1" smtClean="0">
                <a:latin typeface="Times New Roman" panose="02020603050405020304" charset="0"/>
                <a:cs typeface="Times New Roman" panose="02020603050405020304" charset="0"/>
              </a:rPr>
              <a:t>Nirmala</a:t>
            </a:r>
            <a:r>
              <a:rPr lang="en-US" altLang="en-US" sz="2400" dirty="0" smtClean="0">
                <a:latin typeface="Times New Roman" panose="02020603050405020304" charset="0"/>
                <a:cs typeface="Times New Roman" panose="02020603050405020304" charset="0"/>
              </a:rPr>
              <a:t>, M. (2024). "Automatic Temperature-Based Fan Speed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Controller Using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IARJSET. DOI: 10.17148/IARJSET.2024.1151 .</a:t>
            </a:r>
            <a:endParaRPr lang="en-US" altLang="en-US" sz="2400" dirty="0" smtClean="0">
              <a:latin typeface="Times New Roman" panose="02020603050405020304" charset="0"/>
              <a:cs typeface="Times New Roman" panose="02020603050405020304" charset="0"/>
            </a:endParaRPr>
          </a:p>
          <a:p>
            <a:endParaRPr lang="en-US" altLang="en-US" sz="24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 </a:t>
            </a:r>
            <a:r>
              <a:rPr lang="en-US" altLang="en-US" sz="2400" dirty="0" err="1" smtClean="0">
                <a:latin typeface="Times New Roman" panose="02020603050405020304" charset="0"/>
                <a:cs typeface="Times New Roman" panose="02020603050405020304" charset="0"/>
              </a:rPr>
              <a:t>Venkatesh</a:t>
            </a:r>
            <a:r>
              <a:rPr lang="en-US" altLang="en-US" sz="2400" dirty="0" smtClean="0">
                <a:latin typeface="Times New Roman" panose="02020603050405020304" charset="0"/>
                <a:cs typeface="Times New Roman" panose="02020603050405020304" charset="0"/>
              </a:rPr>
              <a:t>, R., &amp; Kumar, S. (2023). "Temperature-Controlled Fan Using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for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Energy Efficiency." Published in the International Journal of Innovative Research in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Science and Technology, Volume 12, Issue 6.</a:t>
            </a:r>
            <a:endParaRPr lang="en-US" altLang="en-US" sz="2400" dirty="0" smtClean="0">
              <a:latin typeface="Times New Roman" panose="02020603050405020304" charset="0"/>
              <a:cs typeface="Times New Roman" panose="02020603050405020304" charset="0"/>
            </a:endParaRPr>
          </a:p>
          <a:p>
            <a:endParaRPr lang="en-US" altLang="en-US" sz="24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 </a:t>
            </a:r>
            <a:r>
              <a:rPr lang="en-US" altLang="en-US" sz="2400" dirty="0" err="1" smtClean="0">
                <a:latin typeface="Times New Roman" panose="02020603050405020304" charset="0"/>
                <a:cs typeface="Times New Roman" panose="02020603050405020304" charset="0"/>
              </a:rPr>
              <a:t>Priya</a:t>
            </a:r>
            <a:r>
              <a:rPr lang="en-US" altLang="en-US" sz="2400" dirty="0" smtClean="0">
                <a:latin typeface="Times New Roman" panose="02020603050405020304" charset="0"/>
                <a:cs typeface="Times New Roman" panose="02020603050405020304" charset="0"/>
              </a:rPr>
              <a:t>, S., &amp; </a:t>
            </a:r>
            <a:r>
              <a:rPr lang="en-US" altLang="en-US" sz="2400" dirty="0" err="1" smtClean="0">
                <a:latin typeface="Times New Roman" panose="02020603050405020304" charset="0"/>
                <a:cs typeface="Times New Roman" panose="02020603050405020304" charset="0"/>
              </a:rPr>
              <a:t>Maheshwari</a:t>
            </a:r>
            <a:r>
              <a:rPr lang="en-US" altLang="en-US" sz="2400" dirty="0" smtClean="0">
                <a:latin typeface="Times New Roman" panose="02020603050405020304" charset="0"/>
                <a:cs typeface="Times New Roman" panose="02020603050405020304" charset="0"/>
              </a:rPr>
              <a:t>, K. (2019). "Integration of DHT11 Sensor with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for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Smart Cooling Systems." Published in IJIRT, Volume 5, Issue 10. This study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highlights the use of temperature sensors for dynamic fan speed adjustment.</a:t>
            </a:r>
            <a:endParaRPr lang="en-US" sz="2400" dirty="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a:t>
            </a:r>
            <a:endPar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6" name="Google Shape;196;p12"/>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06240" y="2165235"/>
            <a:ext cx="11727180" cy="4368165"/>
          </a:xfrm>
          <a:prstGeom prst="rect">
            <a:avLst/>
          </a:prstGeom>
          <a:noFill/>
        </p:spPr>
        <p:txBody>
          <a:bodyPr wrap="square" rtlCol="0">
            <a:noAutofit/>
          </a:bodyPr>
          <a:lstStyle/>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Sharma, A., &amp; </a:t>
            </a:r>
            <a:r>
              <a:rPr lang="en-US" altLang="en-US" sz="2400" dirty="0" err="1" smtClean="0">
                <a:latin typeface="Times New Roman" panose="02020603050405020304" charset="0"/>
                <a:cs typeface="Times New Roman" panose="02020603050405020304" charset="0"/>
              </a:rPr>
              <a:t>Verma</a:t>
            </a:r>
            <a:r>
              <a:rPr lang="en-US" altLang="en-US" sz="2400" dirty="0" smtClean="0">
                <a:latin typeface="Times New Roman" panose="02020603050405020304" charset="0"/>
                <a:cs typeface="Times New Roman" panose="02020603050405020304" charset="0"/>
              </a:rPr>
              <a:t>, T. (2024). "</a:t>
            </a:r>
            <a:r>
              <a:rPr lang="en-US" altLang="en-US" sz="2400" dirty="0" err="1" smtClean="0">
                <a:latin typeface="Times New Roman" panose="02020603050405020304" charset="0"/>
                <a:cs typeface="Times New Roman" panose="02020603050405020304" charset="0"/>
              </a:rPr>
              <a:t>IoT</a:t>
            </a:r>
            <a:r>
              <a:rPr lang="en-US" altLang="en-US" sz="2400" dirty="0" smtClean="0">
                <a:latin typeface="Times New Roman" panose="02020603050405020304" charset="0"/>
                <a:cs typeface="Times New Roman" panose="02020603050405020304" charset="0"/>
              </a:rPr>
              <a:t>-Based Home Automation with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and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Fan Speed Control." Published in International Advanced Research Journal in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Science, Engineering and Technology (IARJSET), Volume 11, Issue 5. The work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explores </a:t>
            </a:r>
            <a:r>
              <a:rPr lang="en-US" altLang="en-US" sz="2400" dirty="0" err="1" smtClean="0">
                <a:latin typeface="Times New Roman" panose="02020603050405020304" charset="0"/>
                <a:cs typeface="Times New Roman" panose="02020603050405020304" charset="0"/>
              </a:rPr>
              <a:t>IoT</a:t>
            </a:r>
            <a:r>
              <a:rPr lang="en-US" altLang="en-US" sz="2400" dirty="0" smtClean="0">
                <a:latin typeface="Times New Roman" panose="02020603050405020304" charset="0"/>
                <a:cs typeface="Times New Roman" panose="02020603050405020304" charset="0"/>
              </a:rPr>
              <a:t> implementations for cooling systems.</a:t>
            </a:r>
            <a:endParaRPr lang="en-US" altLang="en-US" sz="2400" dirty="0" smtClean="0">
              <a:latin typeface="Times New Roman" panose="02020603050405020304" charset="0"/>
              <a:cs typeface="Times New Roman" panose="02020603050405020304" charset="0"/>
            </a:endParaRPr>
          </a:p>
          <a:p>
            <a:endParaRPr lang="en-US" altLang="en-US" sz="24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Das, M., &amp; Gupta, R. (2021). "A Low-Cost Prototype for Temperature-Based Fan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Speed Control Using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a:t>
            </a:r>
            <a:r>
              <a:rPr lang="en-US" altLang="en-US" sz="2400" dirty="0" err="1" smtClean="0">
                <a:latin typeface="Times New Roman" panose="02020603050405020304" charset="0"/>
                <a:cs typeface="Times New Roman" panose="02020603050405020304" charset="0"/>
              </a:rPr>
              <a:t>Nano</a:t>
            </a:r>
            <a:r>
              <a:rPr lang="en-US" altLang="en-US" sz="2400" dirty="0" smtClean="0">
                <a:latin typeface="Times New Roman" panose="02020603050405020304" charset="0"/>
                <a:cs typeface="Times New Roman" panose="02020603050405020304" charset="0"/>
              </a:rPr>
              <a:t>." Featured in International Journal of Modern </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Electronics and Communication Engineering, Volume 9, Issue 4. </a:t>
            </a:r>
            <a:endParaRPr lang="en-US" altLang="en-US" sz="2400" dirty="0" smtClean="0">
              <a:latin typeface="Times New Roman" panose="02020603050405020304" charset="0"/>
              <a:cs typeface="Times New Roman" panose="02020603050405020304" charset="0"/>
            </a:endParaRPr>
          </a:p>
          <a:p>
            <a:endParaRPr lang="en-US" altLang="en-US" sz="24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.Khan, F., &amp; Ali, Z. (2022). "Efficient Fan Speed Control System Based on Real-</a:t>
            </a:r>
            <a:endParaRPr lang="en-US" altLang="en-US" sz="2400" dirty="0" smtClean="0">
              <a:latin typeface="Times New Roman" panose="02020603050405020304" charset="0"/>
              <a:cs typeface="Times New Roman" panose="02020603050405020304" charset="0"/>
            </a:endParaRPr>
          </a:p>
          <a:p>
            <a:r>
              <a:rPr lang="en-US" altLang="en-US" sz="2400" dirty="0" smtClean="0">
                <a:latin typeface="Times New Roman" panose="02020603050405020304" charset="0"/>
                <a:cs typeface="Times New Roman" panose="02020603050405020304" charset="0"/>
              </a:rPr>
              <a:t>    Time Monitoring Using LM35 Sensor." Published in JETIR, Volume 10, Issue 2.</a:t>
            </a:r>
            <a:endParaRPr lang="en-US" altLang="en-US" sz="2400" dirty="0">
              <a:latin typeface="Times New Roman" panose="02020603050405020304" charset="0"/>
              <a:cs typeface="Times New Roman" panose="02020603050405020304" charset="0"/>
            </a:endParaRPr>
          </a:p>
          <a:p>
            <a:endParaRPr lang="en-US" altLang="en-US" sz="2400" dirty="0">
              <a:latin typeface="Times New Roman" panose="02020603050405020304" charset="0"/>
              <a:cs typeface="Times New Roman" panose="02020603050405020304" charset="0"/>
            </a:endParaRPr>
          </a:p>
          <a:p>
            <a:endParaRPr lang="en-US" altLang="en-US" sz="2400" dirty="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3"/>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REVIEW</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4" name="Google Shape;114;p3"/>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15" name="Google Shape;115;p3"/>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16" name="Google Shape;116;p3"/>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2" name="Text Box 1"/>
          <p:cNvSpPr txBox="1"/>
          <p:nvPr/>
        </p:nvSpPr>
        <p:spPr>
          <a:xfrm>
            <a:off x="236855" y="2067560"/>
            <a:ext cx="11725910" cy="4293235"/>
          </a:xfrm>
          <a:prstGeom prst="rect">
            <a:avLst/>
          </a:prstGeom>
          <a:noFill/>
        </p:spPr>
        <p:txBody>
          <a:bodyPr wrap="square" rtlCol="0">
            <a:noAutofit/>
          </a:bodyPr>
          <a:lstStyle/>
          <a:p>
            <a:r>
              <a:rPr lang="en-US" altLang="en-US" sz="2300" b="1" dirty="0">
                <a:latin typeface="Times New Roman" panose="02020603050405020304" charset="0"/>
                <a:cs typeface="Times New Roman" panose="02020603050405020304" charset="0"/>
              </a:rPr>
              <a:t> </a:t>
            </a:r>
            <a:r>
              <a:rPr lang="en-US" sz="2400" b="1" dirty="0" err="1" smtClean="0">
                <a:latin typeface="Times New Roman" panose="02020603050405020304" charset="0"/>
                <a:cs typeface="Times New Roman" panose="02020603050405020304" charset="0"/>
              </a:rPr>
              <a:t>VishnuPriya,R.,&amp;Nirmala,M</a:t>
            </a:r>
            <a:r>
              <a:rPr lang="en-US" sz="2400" b="1" dirty="0" smtClean="0">
                <a:latin typeface="Times New Roman" panose="02020603050405020304" charset="0"/>
                <a:cs typeface="Times New Roman" panose="02020603050405020304" charset="0"/>
              </a:rPr>
              <a:t>."Automatic Temperature-Based Fan Speed Controller Using </a:t>
            </a:r>
            <a:r>
              <a:rPr lang="en-US" sz="2400" b="1" dirty="0" err="1" smtClean="0">
                <a:latin typeface="Times New Roman" panose="02020603050405020304" charset="0"/>
                <a:cs typeface="Times New Roman" panose="02020603050405020304" charset="0"/>
              </a:rPr>
              <a:t>Arduino</a:t>
            </a:r>
            <a:r>
              <a:rPr lang="en-US" sz="2400" b="1" dirty="0" smtClean="0">
                <a:latin typeface="Times New Roman" panose="02020603050405020304" charset="0"/>
                <a:cs typeface="Times New Roman" panose="02020603050405020304" charset="0"/>
              </a:rPr>
              <a:t>."(2024) </a:t>
            </a:r>
            <a:endParaRPr lang="en-US" altLang="en-US" sz="2300" b="1" dirty="0">
              <a:latin typeface="Times New Roman" panose="02020603050405020304" charset="0"/>
              <a:cs typeface="Times New Roman" panose="02020603050405020304" charset="0"/>
            </a:endParaRPr>
          </a:p>
          <a:p>
            <a:r>
              <a:rPr lang="en-US" altLang="en-US" sz="2300" dirty="0">
                <a:latin typeface="Times New Roman" panose="02020603050405020304" charset="0"/>
                <a:cs typeface="Times New Roman" panose="02020603050405020304" charset="0"/>
              </a:rPr>
              <a:t>This paper focuses on designing an automatic temperature-based fan speed controller using </a:t>
            </a:r>
            <a:r>
              <a:rPr lang="en-US" altLang="en-US" sz="2300" dirty="0" err="1">
                <a:latin typeface="Times New Roman" panose="02020603050405020304" charset="0"/>
                <a:cs typeface="Times New Roman" panose="02020603050405020304" charset="0"/>
              </a:rPr>
              <a:t>Arduino</a:t>
            </a:r>
            <a:r>
              <a:rPr lang="en-US" altLang="en-US" sz="2300" dirty="0">
                <a:latin typeface="Times New Roman" panose="02020603050405020304" charset="0"/>
                <a:cs typeface="Times New Roman" panose="02020603050405020304" charset="0"/>
              </a:rPr>
              <a:t>. It explores how temperature variations detected by an LM35 sensor can drive a fan's speed via PWM control for efficient cooling. It emphasizes energy savings and automation</a:t>
            </a:r>
            <a:r>
              <a:rPr lang="en-US" altLang="en-US" sz="2300" dirty="0" smtClean="0">
                <a:latin typeface="Times New Roman" panose="02020603050405020304" charset="0"/>
                <a:cs typeface="Times New Roman" panose="02020603050405020304" charset="0"/>
              </a:rPr>
              <a:t>. </a:t>
            </a:r>
            <a:r>
              <a:rPr lang="en-US" altLang="en-US" sz="2300" b="1" dirty="0" smtClean="0">
                <a:latin typeface="Times New Roman" panose="02020603050405020304" charset="0"/>
                <a:cs typeface="Times New Roman" panose="02020603050405020304" charset="0"/>
              </a:rPr>
              <a:t>2.</a:t>
            </a:r>
            <a:r>
              <a:rPr lang="en-US" sz="2400" b="1" dirty="0" smtClean="0">
                <a:latin typeface="Times New Roman" panose="02020603050405020304" charset="0"/>
                <a:cs typeface="Times New Roman" panose="02020603050405020304" charset="0"/>
              </a:rPr>
              <a:t>Venkatesh, R., &amp; Kumar, </a:t>
            </a:r>
            <a:r>
              <a:rPr lang="en-US" sz="2400" b="1" dirty="0" err="1" smtClean="0">
                <a:latin typeface="Times New Roman" panose="02020603050405020304" charset="0"/>
                <a:cs typeface="Times New Roman" panose="02020603050405020304" charset="0"/>
              </a:rPr>
              <a:t>S"Temperature</a:t>
            </a:r>
            <a:r>
              <a:rPr lang="en-US" sz="2400" b="1" dirty="0" smtClean="0">
                <a:latin typeface="Times New Roman" panose="02020603050405020304" charset="0"/>
                <a:cs typeface="Times New Roman" panose="02020603050405020304" charset="0"/>
              </a:rPr>
              <a:t>-Controlled Fan Using </a:t>
            </a:r>
            <a:r>
              <a:rPr lang="en-US" sz="2400" b="1" dirty="0" err="1" smtClean="0">
                <a:latin typeface="Times New Roman" panose="02020603050405020304" charset="0"/>
                <a:cs typeface="Times New Roman" panose="02020603050405020304" charset="0"/>
              </a:rPr>
              <a:t>Arduino</a:t>
            </a:r>
            <a:r>
              <a:rPr lang="en-US" sz="2400" b="1" dirty="0" smtClean="0">
                <a:latin typeface="Times New Roman" panose="02020603050405020304" charset="0"/>
                <a:cs typeface="Times New Roman" panose="02020603050405020304" charset="0"/>
              </a:rPr>
              <a:t> for Energy Efficiency." (2023): </a:t>
            </a:r>
            <a:endParaRPr lang="en-US" sz="2400" b="1" dirty="0" smtClean="0">
              <a:latin typeface="Times New Roman" panose="02020603050405020304" charset="0"/>
              <a:cs typeface="Times New Roman" panose="02020603050405020304" charset="0"/>
            </a:endParaRPr>
          </a:p>
          <a:p>
            <a:r>
              <a:rPr lang="en-US" sz="2400" dirty="0" smtClean="0">
                <a:latin typeface="Times New Roman" panose="02020603050405020304" charset="0"/>
                <a:cs typeface="Times New Roman" panose="02020603050405020304" charset="0"/>
              </a:rPr>
              <a:t>This paper focuses on developing a temperature-controlled fan system using </a:t>
            </a:r>
            <a:r>
              <a:rPr lang="en-US" sz="2400" dirty="0" err="1" smtClean="0">
                <a:latin typeface="Times New Roman" panose="02020603050405020304" charset="0"/>
                <a:cs typeface="Times New Roman" panose="02020603050405020304" charset="0"/>
              </a:rPr>
              <a:t>Arduino</a:t>
            </a:r>
            <a:r>
              <a:rPr lang="en-US" sz="2400" dirty="0" smtClean="0">
                <a:latin typeface="Times New Roman" panose="02020603050405020304" charset="0"/>
                <a:cs typeface="Times New Roman" panose="02020603050405020304" charset="0"/>
              </a:rPr>
              <a:t> to enhance energy efficiency. It integrates the LM35 temperature sensor and PWM technique to dynamically adjust the fan speed based on environmental temperature changes. This study highlights energy savings achieved through precise control mechanisms and discusses its applications in domestic and industrial cooling systems. </a:t>
            </a:r>
            <a:endParaRPr lang="en-US" altLang="en-US" sz="2300" dirty="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p:nvPr/>
        </p:nvSpPr>
        <p:spPr>
          <a:xfrm>
            <a:off x="179002" y="1288562"/>
            <a:ext cx="11784000" cy="498600"/>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IDENTIFICATION &amp; DEFINITION OF PROBLEM</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24" name="Google Shape;124;p4"/>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25" name="Google Shape;125;p4"/>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26" name="Google Shape;126;p4"/>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127" name="Google Shape;127;p4"/>
          <p:cNvSpPr txBox="1"/>
          <p:nvPr/>
        </p:nvSpPr>
        <p:spPr>
          <a:xfrm>
            <a:off x="236855" y="2068830"/>
            <a:ext cx="11783060" cy="40735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Times New Roman" panose="02020603050405020304"/>
                <a:ea typeface="Times New Roman" panose="02020603050405020304"/>
                <a:cs typeface="Times New Roman" panose="02020603050405020304"/>
                <a:sym typeface="Times New Roman" panose="02020603050405020304"/>
              </a:rPr>
              <a:t> Many environments, controlling the fan speed manually is inefficient and can lead to discomfort or energy wastage. As the temperature fluctuates throughout the day, manual adjustments to fan speed are inconvenient. An automated system is required to maintain a comfortable environment by adjusting the fan speed based on temperature changes. Additionally, monitoring the current temperature and fan speed is essential in some industrial or home automation applications to ensure optimal conditions.</a:t>
            </a:r>
            <a:endParaRPr sz="23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3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300" b="1">
                <a:latin typeface="Times New Roman" panose="02020603050405020304"/>
                <a:ea typeface="Times New Roman" panose="02020603050405020304"/>
                <a:cs typeface="Times New Roman" panose="02020603050405020304"/>
                <a:sym typeface="Times New Roman" panose="02020603050405020304"/>
              </a:rPr>
              <a:t>Problem Statement: </a:t>
            </a:r>
            <a:endParaRPr sz="23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300">
                <a:latin typeface="Times New Roman" panose="02020603050405020304"/>
                <a:ea typeface="Times New Roman" panose="02020603050405020304"/>
                <a:cs typeface="Times New Roman" panose="02020603050405020304"/>
                <a:sym typeface="Times New Roman" panose="02020603050405020304"/>
              </a:rPr>
              <a:t>Manual fan speed control in response to temperature variations is inefficient and inconvenient. There is a need for an automated system that controls fan speed based on temperature and allows real-time monitoring.</a:t>
            </a:r>
            <a:endParaRPr sz="23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p:nvPr/>
        </p:nvSpPr>
        <p:spPr>
          <a:xfrm>
            <a:off x="179522" y="1282498"/>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IDENTIFICATION OF ALTERNATE SOLUTIONS</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3" name="Google Shape;133;p5"/>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34" name="Google Shape;134;p5"/>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35" name="Google Shape;135;p5"/>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136" name="Google Shape;136;p5"/>
          <p:cNvSpPr txBox="1"/>
          <p:nvPr/>
        </p:nvSpPr>
        <p:spPr>
          <a:xfrm>
            <a:off x="178435" y="2058035"/>
            <a:ext cx="11784965" cy="45948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1</a:t>
            </a:r>
            <a:r>
              <a:rPr lang="en-US" sz="2000">
                <a:latin typeface="Times New Roman" panose="02020603050405020304"/>
                <a:ea typeface="Times New Roman" panose="02020603050405020304"/>
                <a:cs typeface="Times New Roman" panose="02020603050405020304"/>
                <a:sym typeface="Times New Roman" panose="02020603050405020304"/>
              </a:rPr>
              <a:t>.</a:t>
            </a:r>
            <a:r>
              <a:rPr lang="en-US" sz="2100" b="1">
                <a:latin typeface="Times New Roman" panose="02020603050405020304"/>
                <a:ea typeface="Times New Roman" panose="02020603050405020304"/>
                <a:cs typeface="Times New Roman" panose="02020603050405020304"/>
                <a:sym typeface="Times New Roman" panose="02020603050405020304"/>
              </a:rPr>
              <a:t> Manual Fan Speed Controllers:</a:t>
            </a:r>
            <a:endParaRPr sz="21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Inexpensive and easy to implement.</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Requires constant human intervention for adjustment.</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2. Thermostat-Based Control:</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Can be set to activate fans at specific temperature thresholds.</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Lacks fine-tuned control over the speed, usually only on/off.</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3. Microcontroller-Based Systems with Relays:</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Fans can be turned on or off based on temperature.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More control is needed for adjusting speed at different temperature levels.</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4. Arduino with PWM-Based Speed Control :</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Provides fine-grained control over fan speed using PWM.</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Monitors both temperature and speed in real time.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Allows for easy customization and scaling.</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PROJECT OBJECTIVES</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2" name="Google Shape;142;p6"/>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43" name="Google Shape;143;p6"/>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44" name="Google Shape;144;p6"/>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145" name="Google Shape;145;p6"/>
          <p:cNvSpPr txBox="1"/>
          <p:nvPr/>
        </p:nvSpPr>
        <p:spPr>
          <a:xfrm>
            <a:off x="160020" y="2067560"/>
            <a:ext cx="11876405" cy="44977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Design and implement an automated fan speed control system</a:t>
            </a: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 that adjusts speed according to temperature readings.</a:t>
            </a:r>
            <a:endPar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Display real-time temperature and fan speed</a:t>
            </a: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 on a 16x2 LCD to provide users with monitoring capabilities.</a:t>
            </a:r>
            <a:endPar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Ensure energy efficiency</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by allowing the fan to operate only as necessary, based on temperature variations.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Develop a cost-effective solution</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suitable for domestic and industrial applications with minimal maintenance requirements.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4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CIRCUIT DIAGRAM</a:t>
            </a:r>
            <a:endPar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60" name="Google Shape;160;p8"/>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61" name="Google Shape;161;p8"/>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62" name="Google Shape;162;p8"/>
          <p:cNvPicPr preferRelativeResize="0"/>
          <p:nvPr/>
        </p:nvPicPr>
        <p:blipFill rotWithShape="1">
          <a:blip r:embed="rId3"/>
          <a:srcRect/>
          <a:stretch>
            <a:fillRect/>
          </a:stretch>
        </p:blipFill>
        <p:spPr>
          <a:xfrm>
            <a:off x="5928852" y="269154"/>
            <a:ext cx="979948" cy="736822"/>
          </a:xfrm>
          <a:prstGeom prst="rect">
            <a:avLst/>
          </a:prstGeom>
          <a:noFill/>
          <a:ln>
            <a:noFill/>
          </a:ln>
        </p:spPr>
      </p:pic>
      <p:pic>
        <p:nvPicPr>
          <p:cNvPr id="163" name="Google Shape;163;p8"/>
          <p:cNvPicPr preferRelativeResize="0"/>
          <p:nvPr/>
        </p:nvPicPr>
        <p:blipFill>
          <a:blip r:embed="rId4"/>
          <a:stretch>
            <a:fillRect/>
          </a:stretch>
        </p:blipFill>
        <p:spPr>
          <a:xfrm>
            <a:off x="4375550" y="1938350"/>
            <a:ext cx="3911200" cy="4767250"/>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COMPONENTS USED</a:t>
            </a:r>
            <a:endParaRPr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69" name="Google Shape;169;p9"/>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70" name="Google Shape;170;p9"/>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71" name="Google Shape;171;p9"/>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172" name="Google Shape;172;p9"/>
          <p:cNvSpPr txBox="1"/>
          <p:nvPr/>
        </p:nvSpPr>
        <p:spPr>
          <a:xfrm>
            <a:off x="4059555" y="2339340"/>
            <a:ext cx="6180455" cy="41668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 Board</a:t>
            </a: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3300">
                <a:solidFill>
                  <a:schemeClr val="dk1"/>
                </a:solidFill>
                <a:latin typeface="Times New Roman" panose="02020603050405020304"/>
                <a:ea typeface="Times New Roman" panose="02020603050405020304"/>
                <a:cs typeface="Times New Roman" panose="02020603050405020304"/>
                <a:sym typeface="Times New Roman" panose="02020603050405020304"/>
              </a:rPr>
              <a:t>16*2 LCD Display</a:t>
            </a: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3300">
                <a:solidFill>
                  <a:schemeClr val="dk1"/>
                </a:solidFill>
                <a:latin typeface="Times New Roman" panose="02020603050405020304"/>
                <a:ea typeface="Times New Roman" panose="02020603050405020304"/>
                <a:cs typeface="Times New Roman" panose="02020603050405020304"/>
                <a:sym typeface="Times New Roman" panose="02020603050405020304"/>
              </a:rPr>
              <a:t>LM35 Temperature Sensor</a:t>
            </a: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3300">
                <a:solidFill>
                  <a:schemeClr val="dk1"/>
                </a:solidFill>
                <a:latin typeface="Times New Roman" panose="02020603050405020304"/>
                <a:ea typeface="Times New Roman" panose="02020603050405020304"/>
                <a:cs typeface="Times New Roman" panose="02020603050405020304"/>
                <a:sym typeface="Times New Roman" panose="02020603050405020304"/>
              </a:rPr>
              <a:t>SG90 Servo Motor</a:t>
            </a: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0"/>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COMPONENTS DESCRIPTION</a:t>
            </a:r>
            <a:endParaRPr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78" name="Google Shape;178;p10"/>
          <p:cNvPicPr preferRelativeResize="0"/>
          <p:nvPr/>
        </p:nvPicPr>
        <p:blipFill rotWithShape="1">
          <a:blip r:embed="rId1"/>
          <a:srcRect t="20925" b="14216"/>
          <a:stretch>
            <a:fillRect/>
          </a:stretch>
        </p:blipFill>
        <p:spPr>
          <a:xfrm>
            <a:off x="235983" y="176984"/>
            <a:ext cx="2816934" cy="958645"/>
          </a:xfrm>
          <a:prstGeom prst="rect">
            <a:avLst/>
          </a:prstGeom>
          <a:noFill/>
          <a:ln>
            <a:noFill/>
          </a:ln>
        </p:spPr>
      </p:pic>
      <p:pic>
        <p:nvPicPr>
          <p:cNvPr id="179" name="Google Shape;179;p10"/>
          <p:cNvPicPr preferRelativeResize="0"/>
          <p:nvPr/>
        </p:nvPicPr>
        <p:blipFill rotWithShape="1">
          <a:blip r:embed="rId2"/>
          <a:srcRect l="17820" r="18860"/>
          <a:stretch>
            <a:fillRect/>
          </a:stretch>
        </p:blipFill>
        <p:spPr>
          <a:xfrm>
            <a:off x="11282517" y="191728"/>
            <a:ext cx="680332" cy="635895"/>
          </a:xfrm>
          <a:prstGeom prst="rect">
            <a:avLst/>
          </a:prstGeom>
          <a:noFill/>
          <a:ln>
            <a:noFill/>
          </a:ln>
        </p:spPr>
      </p:pic>
      <p:pic>
        <p:nvPicPr>
          <p:cNvPr id="180" name="Google Shape;180;p10"/>
          <p:cNvPicPr preferRelativeResize="0"/>
          <p:nvPr/>
        </p:nvPicPr>
        <p:blipFill rotWithShape="1">
          <a:blip r:embed="rId3"/>
          <a:srcRect/>
          <a:stretch>
            <a:fillRect/>
          </a:stretch>
        </p:blipFill>
        <p:spPr>
          <a:xfrm>
            <a:off x="5928852" y="269154"/>
            <a:ext cx="979948" cy="736822"/>
          </a:xfrm>
          <a:prstGeom prst="rect">
            <a:avLst/>
          </a:prstGeom>
          <a:noFill/>
          <a:ln>
            <a:noFill/>
          </a:ln>
        </p:spPr>
      </p:pic>
      <p:sp>
        <p:nvSpPr>
          <p:cNvPr id="181" name="Google Shape;181;p10"/>
          <p:cNvSpPr txBox="1"/>
          <p:nvPr/>
        </p:nvSpPr>
        <p:spPr>
          <a:xfrm>
            <a:off x="235585" y="2066925"/>
            <a:ext cx="11727815" cy="455485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panose="02020603050405020304" charset="0"/>
                <a:ea typeface="Times New Roman" panose="02020603050405020304"/>
                <a:cs typeface="Times New Roman" panose="02020603050405020304" charset="0"/>
                <a:sym typeface="Times New Roman" panose="02020603050405020304"/>
              </a:rPr>
              <a:t>Arduino Uno:</a:t>
            </a:r>
            <a:endParaRPr lang="en-US" sz="2400" b="1">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spcBef>
                <a:spcPts val="0"/>
              </a:spcBef>
              <a:spcAft>
                <a:spcPts val="0"/>
              </a:spcAft>
              <a:buNone/>
            </a:pPr>
            <a:r>
              <a:rPr lang="en-US" sz="2400">
                <a:latin typeface="Times New Roman" panose="02020603050405020304" charset="0"/>
                <a:cs typeface="Times New Roman" panose="02020603050405020304" charset="0"/>
              </a:rPr>
              <a:t>                           </a:t>
            </a:r>
            <a:r>
              <a:rPr lang="en-US" sz="2400">
                <a:latin typeface="Times New Roman" panose="02020603050405020304" charset="0"/>
                <a:ea typeface="Times New Roman" panose="02020603050405020304"/>
                <a:cs typeface="Times New Roman" panose="02020603050405020304" charset="0"/>
                <a:sym typeface="Times New Roman" panose="02020603050405020304"/>
              </a:rPr>
              <a:t> Acts as the brain of the system, processing data from the temperature sensor (LM35) and controlling the speed of the fan based on the temperature readings. The Arduino is programmed using C++ to receive input from the LM35 sensor and send output to the transistor controlling the fan</a:t>
            </a:r>
            <a:endParaRPr lang="en-US" sz="2400">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spcBef>
                <a:spcPts val="0"/>
              </a:spcBef>
              <a:spcAft>
                <a:spcPts val="0"/>
              </a:spcAft>
              <a:buNone/>
            </a:pPr>
            <a:endParaRPr sz="2400">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spcBef>
                <a:spcPts val="0"/>
              </a:spcBef>
              <a:spcAft>
                <a:spcPts val="0"/>
              </a:spcAft>
              <a:buNone/>
            </a:pPr>
            <a:r>
              <a:rPr lang="en-US" sz="2400">
                <a:latin typeface="Times New Roman" panose="02020603050405020304" charset="0"/>
                <a:cs typeface="Times New Roman" panose="02020603050405020304" charset="0"/>
              </a:rPr>
              <a:t>.</a:t>
            </a:r>
            <a:r>
              <a:rPr lang="en-US" sz="2400" b="1">
                <a:latin typeface="Times New Roman" panose="02020603050405020304" charset="0"/>
                <a:ea typeface="Times New Roman" panose="02020603050405020304"/>
                <a:cs typeface="Times New Roman" panose="02020603050405020304" charset="0"/>
                <a:sym typeface="Times New Roman" panose="02020603050405020304"/>
              </a:rPr>
              <a:t>LM35 Temperature Sensor:</a:t>
            </a:r>
            <a:endParaRPr sz="2400" b="1">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spcBef>
                <a:spcPts val="0"/>
              </a:spcBef>
              <a:spcAft>
                <a:spcPts val="0"/>
              </a:spcAft>
              <a:buNone/>
            </a:pPr>
            <a:r>
              <a:rPr lang="en-US" sz="2400">
                <a:latin typeface="Times New Roman" panose="02020603050405020304" charset="0"/>
                <a:cs typeface="Times New Roman" panose="02020603050405020304" charset="0"/>
              </a:rPr>
              <a:t>                            </a:t>
            </a:r>
            <a:r>
              <a:rPr lang="en-US" sz="2400">
                <a:latin typeface="Times New Roman" panose="02020603050405020304" charset="0"/>
                <a:ea typeface="Times New Roman" panose="02020603050405020304"/>
                <a:cs typeface="Times New Roman" panose="02020603050405020304" charset="0"/>
                <a:sym typeface="Times New Roman" panose="02020603050405020304"/>
              </a:rPr>
              <a:t>A precision temperature sensor that provides an analog output proportional to the temperature. The sensor outputs a voltage that is directly proportional to the centigrade temperature (10mV per degree Celsius). The LM35 is connected to one of the analog pins of the Arduino for continuous temperature monitoring.</a:t>
            </a:r>
            <a:endParaRPr sz="2400">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spcBef>
                <a:spcPts val="0"/>
              </a:spcBef>
              <a:spcAft>
                <a:spcPts val="0"/>
              </a:spcAft>
              <a:buNone/>
            </a:pPr>
            <a:endParaRPr sz="2400">
              <a:latin typeface="Times New Roman" panose="02020603050405020304" charset="0"/>
              <a:ea typeface="Times New Roman" panose="02020603050405020304"/>
              <a:cs typeface="Times New Roman" panose="02020603050405020304" charset="0"/>
              <a:sym typeface="Times New Roman" panose="02020603050405020304"/>
            </a:endParaRP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9651</Words>
  <Application>WPS Presentation</Application>
  <PresentationFormat>Custom</PresentationFormat>
  <Paragraphs>236</Paragraphs>
  <Slides>22</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SimSun</vt:lpstr>
      <vt:lpstr>Wingdings</vt:lpstr>
      <vt:lpstr>Arial</vt:lpstr>
      <vt:lpstr>Calibri</vt:lpstr>
      <vt:lpstr>Times New Roman</vt:lpstr>
      <vt:lpstr>Algerian</vt:lpstr>
      <vt:lpstr>Times New Roman</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Mokish</dc:creator>
  <cp:lastModifiedBy>hari ram</cp:lastModifiedBy>
  <cp:revision>12</cp:revision>
  <dcterms:created xsi:type="dcterms:W3CDTF">2024-11-20T17:32:00Z</dcterms:created>
  <dcterms:modified xsi:type="dcterms:W3CDTF">2024-12-05T05:27:07Z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816D03BB010C46279CDD4B5E92512BB5_12</vt:lpwstr>
  </property>
  <property fmtid="{D5CDD505-2E9C-101B-9397-08002B2CF9AE}" pid="3" name="KSOProductBuildVer">
    <vt:lpwstr>1033-12.2.0.18911</vt:lpwstr>
  </property>
</Properties>
</file>